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430" r:id="rId5"/>
    <p:sldId id="431" r:id="rId6"/>
    <p:sldId id="396" r:id="rId7"/>
    <p:sldId id="397" r:id="rId8"/>
    <p:sldId id="398" r:id="rId9"/>
    <p:sldId id="399" r:id="rId10"/>
    <p:sldId id="400" r:id="rId11"/>
    <p:sldId id="426" r:id="rId12"/>
    <p:sldId id="401" r:id="rId13"/>
    <p:sldId id="402" r:id="rId14"/>
    <p:sldId id="403" r:id="rId15"/>
    <p:sldId id="404" r:id="rId16"/>
    <p:sldId id="405" r:id="rId17"/>
    <p:sldId id="406" r:id="rId18"/>
    <p:sldId id="411" r:id="rId19"/>
    <p:sldId id="408" r:id="rId20"/>
    <p:sldId id="414" r:id="rId21"/>
    <p:sldId id="412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03-05-2014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03-05-2014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03-05-2014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1.jpeg"/><Relationship Id="rId5" Type="http://schemas.openxmlformats.org/officeDocument/2006/relationships/image" Target="../media/image46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introprogramming.info/intro-java-book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untu.com/download/desktop" TargetMode="External"/><Relationship Id="rId7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tbrains.com/idea/download/" TargetMode="External"/><Relationship Id="rId5" Type="http://schemas.openxmlformats.org/officeDocument/2006/relationships/hyperlink" Target="http://www.eclipse.org/downloads/index-java8.php" TargetMode="External"/><Relationship Id="rId4" Type="http://schemas.openxmlformats.org/officeDocument/2006/relationships/hyperlink" Target="https://jdk8.java.net/download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896236" y="755794"/>
            <a:ext cx="2370905" cy="23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Teodor Kurtev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/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</a:t>
            </a:r>
            <a:r>
              <a:rPr lang="en-US" sz="3200" dirty="0"/>
              <a:t>performing graduate from the Software Academy (</a:t>
            </a:r>
            <a:r>
              <a:rPr lang="en-US" sz="3200" dirty="0" smtClean="0"/>
              <a:t>2013)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developer </a:t>
            </a:r>
            <a:r>
              <a:rPr lang="en-US" sz="3200" dirty="0"/>
              <a:t>@ </a:t>
            </a:r>
            <a:r>
              <a:rPr lang="en-US" sz="3200" dirty="0" smtClean="0"/>
              <a:t>XS Software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6674" r="9999"/>
          <a:stretch/>
        </p:blipFill>
        <p:spPr>
          <a:xfrm>
            <a:off x="9221855" y="4114602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46995" y="1295400"/>
            <a:ext cx="1879860" cy="250647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00600"/>
            <a:ext cx="101115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5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7-27 May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26-27 May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object-oriented 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"Java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5 hours</a:t>
            </a:r>
          </a:p>
          <a:p>
            <a:pPr lvl="2"/>
            <a:r>
              <a:rPr lang="en-US" dirty="0" smtClean="0"/>
              <a:t>1 easy, 2 with loops, 1 with arrays / sets / strings</a:t>
            </a:r>
          </a:p>
          <a:p>
            <a:pPr lvl="2"/>
            <a:r>
              <a:rPr lang="en-US" dirty="0" smtClean="0"/>
              <a:t>You should code in Java</a:t>
            </a:r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still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371600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1447800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7770812" y="4038600"/>
            <a:ext cx="3721205" cy="2246691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2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8109" y="1447798"/>
            <a:ext cx="3630303" cy="206267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4873332" y="4206342"/>
            <a:ext cx="2028802" cy="20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softuni.bg/trainings/coursesinstances/details/1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Basics </a:t>
            </a:r>
            <a:r>
              <a:rPr lang="en-US" sz="3600" dirty="0" smtClean="0"/>
              <a:t>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Java</a:t>
            </a:r>
            <a:r>
              <a:rPr lang="en-US" sz="2800" dirty="0" smtClean="0"/>
              <a:t>”, 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Basics course: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b="1" dirty="0" smtClean="0"/>
              <a:t> </a:t>
            </a:r>
            <a:r>
              <a:rPr lang="en-US" dirty="0" smtClean="0"/>
              <a:t>(your favorite distribution), e.g. </a:t>
            </a:r>
            <a:r>
              <a:rPr lang="en-US" dirty="0" smtClean="0">
                <a:hlinkClick r:id="rId3"/>
              </a:rPr>
              <a:t>Ubuntu 14.04 Desktop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Windows or other OS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JDK 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(nor JRE!) 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jdk8.java.net/download.html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older Java version (e.g. JDK 6 or 7)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Eclipse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Java 8 – </a:t>
            </a:r>
            <a:r>
              <a:rPr lang="en-US" dirty="0" smtClean="0">
                <a:hlinkClick r:id="rId5"/>
              </a:rPr>
              <a:t>www.eclipse.org/downloads/index-java8.php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6"/>
              </a:rPr>
              <a:t>IntelliJ IDEA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Netbeans</a:t>
            </a:r>
            <a:r>
              <a:rPr lang="en-US" noProof="1" smtClean="0"/>
              <a:t>, …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"Java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using Eclipse,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r>
                <a:rPr lang="en-US" sz="1600" dirty="0"/>
                <a:t>10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65976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Java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HTML, CSS, JavaScript, PHP, Python, Ruby,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Course Introduction. Introduction </a:t>
            </a:r>
            <a:r>
              <a:rPr lang="en-US" sz="2800" dirty="0"/>
              <a:t>to </a:t>
            </a:r>
            <a:r>
              <a:rPr lang="en-US" sz="2800" dirty="0" smtClean="0"/>
              <a:t>Java, JDK and Eclipse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Primitive Data </a:t>
            </a:r>
            <a:r>
              <a:rPr lang="en-US" sz="2800" dirty="0" smtClean="0"/>
              <a:t>Types and Variables</a:t>
            </a:r>
            <a:br>
              <a:rPr lang="en-US" sz="2800" dirty="0" smtClean="0"/>
            </a:br>
            <a:r>
              <a:rPr lang="en-US" sz="2800" dirty="0" smtClean="0"/>
              <a:t>Operators</a:t>
            </a:r>
            <a:r>
              <a:rPr lang="en-US" sz="2800" dirty="0"/>
              <a:t>, Expressions and </a:t>
            </a:r>
            <a:r>
              <a:rPr lang="en-US" sz="2800" dirty="0" smtClean="0"/>
              <a:t>Statements</a:t>
            </a:r>
            <a:br>
              <a:rPr lang="en-US" sz="2800" dirty="0" smtClean="0"/>
            </a:br>
            <a:r>
              <a:rPr lang="en-US" sz="2800" dirty="0" smtClean="0"/>
              <a:t>Console-Based </a:t>
            </a:r>
            <a:r>
              <a:rPr lang="en-US" sz="2800" dirty="0"/>
              <a:t>Input </a:t>
            </a:r>
            <a:r>
              <a:rPr lang="en-US" sz="2800" dirty="0" smtClean="0"/>
              <a:t>and Output</a:t>
            </a:r>
            <a:br>
              <a:rPr lang="en-US" sz="2800" dirty="0" smtClean="0"/>
            </a:br>
            <a:r>
              <a:rPr lang="en-US" sz="2800" dirty="0" smtClean="0"/>
              <a:t>Conditional Statements (</a:t>
            </a:r>
            <a:r>
              <a:rPr lang="en-US" sz="28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 smtClean="0"/>
              <a:t>foreach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Methods. Using Built-In Java Classes</a:t>
            </a:r>
            <a:br>
              <a:rPr lang="en-US" sz="2800" dirty="0" smtClean="0"/>
            </a:br>
            <a:r>
              <a:rPr lang="en-US" sz="2800" dirty="0" smtClean="0"/>
              <a:t>Defining and Using Java 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Arrays</a:t>
            </a:r>
            <a:r>
              <a:rPr lang="en-US" sz="2800" dirty="0"/>
              <a:t>, </a:t>
            </a:r>
            <a:r>
              <a:rPr lang="en-US" sz="2800" dirty="0" smtClean="0"/>
              <a:t>Strings, Lists, Dictionaries, Sets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Basics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963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1162</Words>
  <Application>Microsoft Office PowerPoint</Application>
  <PresentationFormat>Custom</PresentationFormat>
  <Paragraphs>247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 Basics</vt:lpstr>
      <vt:lpstr>Table of Contents</vt:lpstr>
      <vt:lpstr>Warning: Not for Absolute Beginners</vt:lpstr>
      <vt:lpstr>Level #1 at the Software University</vt:lpstr>
      <vt:lpstr>Java Basics Course</vt:lpstr>
      <vt:lpstr>Course Objectives</vt:lpstr>
      <vt:lpstr>Java Basics – Course Topics</vt:lpstr>
      <vt:lpstr>The Trainers Team</vt:lpstr>
      <vt:lpstr>Trainers Team</vt:lpstr>
      <vt:lpstr>Trainers Team (2)</vt:lpstr>
      <vt:lpstr>Volunteer Teaching Assistants</vt:lpstr>
      <vt:lpstr>Java Basics Course: More Details </vt:lpstr>
      <vt:lpstr>Training Duration – Java Basics</vt:lpstr>
      <vt:lpstr>Why Java?</vt:lpstr>
      <vt:lpstr>Why English?</vt:lpstr>
      <vt:lpstr>Java Basics</vt:lpstr>
      <vt:lpstr>Scoring System for the "Java Basics" Course</vt:lpstr>
      <vt:lpstr>The Java Basics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2014-05-03T10:03:50Z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